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  <p:sldMasterId id="2147483780" r:id="rId5"/>
  </p:sldMasterIdLst>
  <p:sldIdLst>
    <p:sldId id="265" r:id="rId6"/>
    <p:sldId id="271" r:id="rId7"/>
    <p:sldId id="270" r:id="rId8"/>
    <p:sldId id="257" r:id="rId9"/>
    <p:sldId id="258" r:id="rId10"/>
    <p:sldId id="259" r:id="rId11"/>
    <p:sldId id="260" r:id="rId12"/>
    <p:sldId id="272" r:id="rId13"/>
    <p:sldId id="273" r:id="rId14"/>
    <p:sldId id="274" r:id="rId15"/>
    <p:sldId id="275" r:id="rId16"/>
    <p:sldId id="276" r:id="rId17"/>
    <p:sldId id="277" r:id="rId18"/>
    <p:sldId id="263" r:id="rId19"/>
    <p:sldId id="266" r:id="rId20"/>
    <p:sldId id="267" r:id="rId21"/>
    <p:sldId id="264" r:id="rId22"/>
    <p:sldId id="268" r:id="rId23"/>
    <p:sldId id="278" r:id="rId24"/>
    <p:sldId id="269" r:id="rId25"/>
    <p:sldId id="261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E25B3-9E93-44E0-A416-F34E20679DBF}" v="1917" dt="2024-02-17T03:32:13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21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43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42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8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1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68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0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1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61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8862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0682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7515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4073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409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6447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864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5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6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rawaldisha/Major_Project_Content/blob/main/Face_Recognition_Attendence/face-recogniiton.py" TargetMode="External"/><Relationship Id="rId2" Type="http://schemas.openxmlformats.org/officeDocument/2006/relationships/hyperlink" Target="https://github.com/agrawaldisha/Major_Project_Content/blob/main/Face_Recognition_Attendence/Encode_Generator.py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nsole.firebase.google.com/project/faceattendencesystem-5fb3e/firestore/data/~2F321654~2F32165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rawaldisha/Major_Project_Content/tree/main/Hand_Gesture_ML/Model" TargetMode="External"/><Relationship Id="rId2" Type="http://schemas.openxmlformats.org/officeDocument/2006/relationships/hyperlink" Target="https://github.com/agrawaldisha/Major_Project_Content/tree/main/Hand_Gesture_ML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rawaldisha/Major_Project_Content/blob/main/Hand_Gesture_ML/test.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D3CD-22DF-619B-2B68-6DE6C660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261" y="257848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highlight>
                  <a:srgbClr val="000000"/>
                </a:highlight>
              </a:rPr>
              <a:t>Automatic  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FF23A-4E03-D511-5CE4-653A6499D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376" y="4638615"/>
            <a:ext cx="10619116" cy="322893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SUBMITTED BY-                                             SUBMITTED TO-</a:t>
            </a:r>
            <a:br>
              <a:rPr lang="en-US" sz="2400" b="1" dirty="0">
                <a:latin typeface="Segoe UI"/>
                <a:cs typeface="Segoe UI"/>
              </a:rPr>
            </a:b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MONISHKA  SINGH (201500412)              PARUL  CHOUDHARY</a:t>
            </a:r>
            <a:endParaRPr lang="en-US" sz="2400" dirty="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DISHA  AGRAWAL  (201500225)              (ASSISTANT PROFESSOR, GLAU)</a:t>
            </a:r>
            <a:endParaRPr lang="en-US" sz="2400" dirty="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DEEPA  AGRAWAL (201500204)</a:t>
            </a:r>
            <a:endParaRPr lang="en-IN" sz="2400" dirty="0">
              <a:solidFill>
                <a:schemeClr val="bg1"/>
              </a:solidFill>
              <a:latin typeface="Segoe UI"/>
              <a:cs typeface="Segoe UI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3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2571" y="1398178"/>
            <a:ext cx="5706978" cy="2869878"/>
          </a:xfrm>
        </p:spPr>
        <p:txBody>
          <a:bodyPr>
            <a:normAutofit fontScale="90000"/>
          </a:bodyPr>
          <a:lstStyle/>
          <a:p>
            <a:r>
              <a:rPr lang="en-US" dirty="0"/>
              <a:t>    Real- Time </a:t>
            </a:r>
            <a:r>
              <a:rPr lang="en-US" dirty="0" err="1"/>
              <a:t>Attendence</a:t>
            </a:r>
            <a:r>
              <a:rPr lang="en-US" dirty="0"/>
              <a:t> System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0130" y="4720894"/>
            <a:ext cx="6269347" cy="8345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     (using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1AED467-60C7-3A61-1779-98D319C5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4862286" cy="6827520"/>
          </a:xfrm>
          <a:prstGeom prst="rect">
            <a:avLst/>
          </a:prstGeom>
        </p:spPr>
      </p:pic>
      <p:pic>
        <p:nvPicPr>
          <p:cNvPr id="7" name="Picture 6" descr="AI/ML Based Attendance Management System | SPEC INDIA">
            <a:extLst>
              <a:ext uri="{FF2B5EF4-FFF2-40B4-BE49-F238E27FC236}">
                <a16:creationId xmlns:a16="http://schemas.microsoft.com/office/drawing/2014/main" id="{985847AE-1F2C-F658-728E-B0B46FB81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87" y="-92375"/>
            <a:ext cx="4906453" cy="3750334"/>
          </a:xfrm>
          <a:prstGeom prst="rect">
            <a:avLst/>
          </a:prstGeom>
        </p:spPr>
      </p:pic>
      <p:pic>
        <p:nvPicPr>
          <p:cNvPr id="8" name="Picture 7" descr="Face Recognition &amp; AI-Based Smart Attendance Management System for Schools">
            <a:extLst>
              <a:ext uri="{FF2B5EF4-FFF2-40B4-BE49-F238E27FC236}">
                <a16:creationId xmlns:a16="http://schemas.microsoft.com/office/drawing/2014/main" id="{6A4F35C4-0E13-D03B-921C-7E4C01781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1" y="3649965"/>
            <a:ext cx="4914180" cy="32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B3801B-1613-FBB3-84CD-8FC122BAF761}"/>
              </a:ext>
            </a:extLst>
          </p:cNvPr>
          <p:cNvSpPr txBox="1"/>
          <p:nvPr/>
        </p:nvSpPr>
        <p:spPr>
          <a:xfrm>
            <a:off x="2890654" y="2093494"/>
            <a:ext cx="9180576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Times New Roman"/>
                <a:cs typeface="Times New Roman"/>
              </a:rPr>
              <a:t>   WHAT  and HOW??</a:t>
            </a:r>
          </a:p>
          <a:p>
            <a:endParaRPr lang="en-US" sz="3200">
              <a:solidFill>
                <a:srgbClr val="1F2328"/>
              </a:solidFill>
              <a:latin typeface="Corbel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0000"/>
                </a:solidFill>
                <a:latin typeface="Times New Roman"/>
                <a:cs typeface="Times New Roman"/>
              </a:rPr>
              <a:t>Being Able to detect ,Recognize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/>
                <a:cs typeface="Times New Roman"/>
              </a:rPr>
              <a:t>Maintain a real time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1F2328"/>
                </a:solidFill>
                <a:ea typeface="+mn-lt"/>
                <a:cs typeface="+mn-lt"/>
              </a:rPr>
              <a:t> Using Python Libraries and Self-Developed Code to implement </a:t>
            </a:r>
            <a:endParaRPr lang="en-IN" sz="2800" b="1" dirty="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err="1">
                <a:latin typeface="Times New Roman"/>
                <a:cs typeface="Times New Roman"/>
              </a:rPr>
              <a:t>Self made</a:t>
            </a:r>
            <a:r>
              <a:rPr lang="en-IN" sz="3200" dirty="0">
                <a:latin typeface="Times New Roman"/>
                <a:cs typeface="Times New Roman"/>
              </a:rPr>
              <a:t> due to low processing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52519-4FD5-01D3-F31B-B43C9EC1939A}"/>
              </a:ext>
            </a:extLst>
          </p:cNvPr>
          <p:cNvSpPr txBox="1"/>
          <p:nvPr/>
        </p:nvSpPr>
        <p:spPr>
          <a:xfrm>
            <a:off x="2401824" y="670560"/>
            <a:ext cx="53644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>
                <a:latin typeface="Times New Roman"/>
                <a:cs typeface="Times New Roman"/>
              </a:rPr>
              <a:t>   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80969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CFEF-04C2-43D6-9FE4-72E37DD6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for Execution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52180-86B8-5216-F16D-505E0789F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74962"/>
            <a:ext cx="10018713" cy="4116238"/>
          </a:xfrm>
        </p:spPr>
        <p:txBody>
          <a:bodyPr/>
          <a:lstStyle/>
          <a:p>
            <a:r>
              <a:rPr lang="en-US" dirty="0"/>
              <a:t>Develop a Dataset with image labelling</a:t>
            </a:r>
          </a:p>
          <a:p>
            <a:pPr>
              <a:buClr>
                <a:srgbClr val="1287C3"/>
              </a:buClr>
            </a:pPr>
            <a:r>
              <a:rPr lang="en-US" dirty="0" err="1"/>
              <a:t>Precprocess</a:t>
            </a:r>
            <a:r>
              <a:rPr lang="en-US" dirty="0"/>
              <a:t> the dataset</a:t>
            </a:r>
          </a:p>
          <a:p>
            <a:pPr>
              <a:buClr>
                <a:srgbClr val="1287C3"/>
              </a:buClr>
            </a:pPr>
            <a:r>
              <a:rPr lang="en-US" dirty="0"/>
              <a:t>Develop Encoding of </a:t>
            </a:r>
            <a:r>
              <a:rPr lang="en-US" dirty="0" err="1"/>
              <a:t>Datset</a:t>
            </a:r>
            <a:r>
              <a:rPr lang="en-US" dirty="0"/>
              <a:t> along with their labelled ids</a:t>
            </a:r>
          </a:p>
          <a:p>
            <a:pPr>
              <a:buClr>
                <a:srgbClr val="1287C3"/>
              </a:buClr>
            </a:pPr>
            <a:r>
              <a:rPr lang="en-US" dirty="0"/>
              <a:t>Calculate face-distance</a:t>
            </a:r>
          </a:p>
          <a:p>
            <a:pPr>
              <a:buClr>
                <a:srgbClr val="1287C3"/>
              </a:buClr>
            </a:pPr>
            <a:r>
              <a:rPr lang="en-US" dirty="0"/>
              <a:t>The Lower the distance similar is the face</a:t>
            </a:r>
          </a:p>
          <a:p>
            <a:pPr>
              <a:buClr>
                <a:srgbClr val="1287C3"/>
              </a:buClr>
            </a:pPr>
            <a:r>
              <a:rPr lang="en-US" dirty="0"/>
              <a:t>Get Boolean value as true or false for similarity Quotient</a:t>
            </a:r>
          </a:p>
        </p:txBody>
      </p:sp>
    </p:spTree>
    <p:extLst>
      <p:ext uri="{BB962C8B-B14F-4D97-AF65-F5344CB8AC3E}">
        <p14:creationId xmlns:p14="http://schemas.microsoft.com/office/powerpoint/2010/main" val="272969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2AB0-8937-16EB-7C15-25B3AF33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 and Sample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CAAA-80DA-10A7-D843-AF71F74D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to Encoding Code:-</a:t>
            </a:r>
            <a:r>
              <a:rPr lang="en-US" dirty="0">
                <a:hlinkClick r:id="rId2"/>
              </a:rPr>
              <a:t>Code For Encoding the Dataset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dirty="0"/>
              <a:t>Link to Implementation Code:-</a:t>
            </a:r>
            <a:r>
              <a:rPr lang="en-US" dirty="0">
                <a:hlinkClick r:id="rId3"/>
              </a:rPr>
              <a:t>Code for Implemantation File</a:t>
            </a:r>
          </a:p>
          <a:p>
            <a:pPr>
              <a:buClr>
                <a:srgbClr val="1287C3"/>
              </a:buClr>
            </a:pPr>
            <a:r>
              <a:rPr lang="en-US"/>
              <a:t>Link to output :-</a:t>
            </a:r>
            <a:r>
              <a:rPr lang="en-US" dirty="0">
                <a:hlinkClick r:id="rId4"/>
              </a:rPr>
              <a:t>Link to Database</a:t>
            </a:r>
          </a:p>
        </p:txBody>
      </p:sp>
    </p:spTree>
    <p:extLst>
      <p:ext uri="{BB962C8B-B14F-4D97-AF65-F5344CB8AC3E}">
        <p14:creationId xmlns:p14="http://schemas.microsoft.com/office/powerpoint/2010/main" val="403207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2571" y="1398178"/>
            <a:ext cx="5706978" cy="2869878"/>
          </a:xfrm>
        </p:spPr>
        <p:txBody>
          <a:bodyPr>
            <a:normAutofit fontScale="90000"/>
          </a:bodyPr>
          <a:lstStyle/>
          <a:p>
            <a:r>
              <a:rPr lang="en-US" dirty="0"/>
              <a:t>      Face </a:t>
            </a:r>
            <a:br>
              <a:rPr lang="en-US" dirty="0"/>
            </a:br>
            <a:r>
              <a:rPr lang="en-US" dirty="0"/>
              <a:t>Recognition</a:t>
            </a:r>
            <a:br>
              <a:rPr lang="en-US" dirty="0"/>
            </a:br>
            <a:r>
              <a:rPr lang="en-US" dirty="0"/>
              <a:t>(With Mask)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0130" y="4720894"/>
            <a:ext cx="6269347" cy="8345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     (using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1AED467-60C7-3A61-1779-98D319C5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4862286" cy="6827520"/>
          </a:xfrm>
          <a:prstGeom prst="rect">
            <a:avLst/>
          </a:prstGeom>
        </p:spPr>
      </p:pic>
      <p:pic>
        <p:nvPicPr>
          <p:cNvPr id="4" name="Picture 3" descr="A person wearing a face mask&#10;&#10;Description automatically generated">
            <a:extLst>
              <a:ext uri="{FF2B5EF4-FFF2-40B4-BE49-F238E27FC236}">
                <a16:creationId xmlns:a16="http://schemas.microsoft.com/office/drawing/2014/main" id="{53959232-F811-BC33-3DC7-0618AE402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638" y="-116457"/>
            <a:ext cx="5331124" cy="69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0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B3801B-1613-FBB3-84CD-8FC122BAF761}"/>
              </a:ext>
            </a:extLst>
          </p:cNvPr>
          <p:cNvSpPr txBox="1"/>
          <p:nvPr/>
        </p:nvSpPr>
        <p:spPr>
          <a:xfrm>
            <a:off x="2890654" y="2093494"/>
            <a:ext cx="918057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Times New Roman"/>
                <a:cs typeface="Times New Roman"/>
              </a:rPr>
              <a:t>   WHAT  and HOW??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328"/>
                </a:solidFill>
                <a:ea typeface="+mn-lt"/>
                <a:cs typeface="+mn-lt"/>
              </a:rPr>
              <a:t>possibility of </a:t>
            </a:r>
            <a:r>
              <a:rPr lang="en-US" sz="2800" dirty="0">
                <a:solidFill>
                  <a:srgbClr val="1F2328"/>
                </a:solidFill>
                <a:latin typeface="Consolas"/>
                <a:cs typeface="Times New Roman"/>
              </a:rPr>
              <a:t>Face recognition</a:t>
            </a:r>
            <a:r>
              <a:rPr lang="en-US" sz="3200" dirty="0">
                <a:solidFill>
                  <a:srgbClr val="1F2328"/>
                </a:solidFill>
                <a:ea typeface="+mn-lt"/>
                <a:cs typeface="+mn-lt"/>
              </a:rPr>
              <a:t> while wearing a </a:t>
            </a:r>
            <a:r>
              <a:rPr lang="en-US" sz="2800" dirty="0">
                <a:solidFill>
                  <a:srgbClr val="1F2328"/>
                </a:solidFill>
                <a:latin typeface="Consolas"/>
                <a:cs typeface="Times New Roman"/>
              </a:rPr>
              <a:t>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0000"/>
                </a:solidFill>
                <a:latin typeface="Times New Roman"/>
                <a:cs typeface="Times New Roman"/>
              </a:rPr>
              <a:t>60%-70% face is hidden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/>
                <a:cs typeface="Times New Roman"/>
              </a:rPr>
              <a:t>Only Visibility of 30%-40%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1F2328"/>
                </a:solidFill>
                <a:ea typeface="+mn-lt"/>
                <a:cs typeface="+mn-lt"/>
              </a:rPr>
              <a:t> Model Trained on a modified CASIA dataset </a:t>
            </a:r>
            <a:endParaRPr lang="en-IN" sz="2800" b="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/>
                <a:cs typeface="Times New Roman"/>
              </a:rPr>
              <a:t>Dataset has over 8,456,240 images covering 99,892 Celebrities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52519-4FD5-01D3-F31B-B43C9EC1939A}"/>
              </a:ext>
            </a:extLst>
          </p:cNvPr>
          <p:cNvSpPr txBox="1"/>
          <p:nvPr/>
        </p:nvSpPr>
        <p:spPr>
          <a:xfrm>
            <a:off x="2401824" y="670560"/>
            <a:ext cx="53644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>
                <a:latin typeface="Times New Roman"/>
                <a:cs typeface="Times New Roman"/>
              </a:rPr>
              <a:t>   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830109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83" y="280417"/>
            <a:ext cx="10058400" cy="89001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Basic </a:t>
            </a:r>
            <a:r>
              <a:rPr lang="en-US" sz="4800" dirty="0" err="1">
                <a:solidFill>
                  <a:srgbClr val="FFFFFF"/>
                </a:solidFill>
              </a:rPr>
              <a:t>WorkFlow</a:t>
            </a:r>
            <a:r>
              <a:rPr lang="en-US" sz="4800" dirty="0">
                <a:solidFill>
                  <a:srgbClr val="FFFFFF"/>
                </a:solidFill>
              </a:rPr>
              <a:t> For Face </a:t>
            </a:r>
            <a:r>
              <a:rPr lang="en-US" sz="4800" dirty="0" err="1">
                <a:solidFill>
                  <a:srgbClr val="FFFFFF"/>
                </a:solidFill>
              </a:rPr>
              <a:t>RecogNITION</a:t>
            </a: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395664F-0929-5ADB-88A1-2A383C2F6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4" t="19313" r="-1068" b="5150"/>
          <a:stretch/>
        </p:blipFill>
        <p:spPr>
          <a:xfrm>
            <a:off x="635595" y="1160263"/>
            <a:ext cx="11146984" cy="54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01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1028-9921-2CF8-CB79-F8658C4C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769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1F2328"/>
                </a:solidFill>
              </a:rPr>
              <a:t>Face Verification Vs Face Recognition</a:t>
            </a:r>
          </a:p>
        </p:txBody>
      </p:sp>
      <p:pic>
        <p:nvPicPr>
          <p:cNvPr id="4" name="Content Placeholder 3" descr="A close-up of a passport&#10;&#10;Description automatically generated">
            <a:extLst>
              <a:ext uri="{FF2B5EF4-FFF2-40B4-BE49-F238E27FC236}">
                <a16:creationId xmlns:a16="http://schemas.microsoft.com/office/drawing/2014/main" id="{32DC2B55-764D-E262-4087-BC379649F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97" y="1315447"/>
            <a:ext cx="3906509" cy="2945382"/>
          </a:xfrm>
        </p:spPr>
      </p:pic>
      <p:pic>
        <p:nvPicPr>
          <p:cNvPr id="5" name="Picture 4" descr="A group of people&amp;#39;s faces&#10;&#10;Description automatically generated">
            <a:extLst>
              <a:ext uri="{FF2B5EF4-FFF2-40B4-BE49-F238E27FC236}">
                <a16:creationId xmlns:a16="http://schemas.microsoft.com/office/drawing/2014/main" id="{0BCE60F4-65AD-6194-D577-20F58F15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4258412"/>
            <a:ext cx="3907766" cy="3042574"/>
          </a:xfrm>
          <a:prstGeom prst="rect">
            <a:avLst/>
          </a:prstGeom>
        </p:spPr>
      </p:pic>
      <p:pic>
        <p:nvPicPr>
          <p:cNvPr id="6" name="Picture 5" descr="A group of people wearing face masks&#10;&#10;Description automatically generated">
            <a:extLst>
              <a:ext uri="{FF2B5EF4-FFF2-40B4-BE49-F238E27FC236}">
                <a16:creationId xmlns:a16="http://schemas.microsoft.com/office/drawing/2014/main" id="{4824AD84-69EB-F34A-3186-73223CBC0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569626"/>
            <a:ext cx="6740103" cy="4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8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BC0E-F50E-0AB7-2532-E55A8694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Modern Popular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529DB-8395-855F-91AB-51046BDE8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55CA1-A8A0-FCBD-6C55-D36F6B3FC5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rgbClr val="1287C3"/>
              </a:buClr>
            </a:pPr>
            <a:r>
              <a:rPr lang="en-US" sz="2800" b="1" dirty="0"/>
              <a:t>Generator and Descriptor </a:t>
            </a:r>
          </a:p>
          <a:p>
            <a:pPr>
              <a:buClr>
                <a:srgbClr val="1287C3"/>
              </a:buClr>
            </a:pPr>
            <a:r>
              <a:rPr lang="en-US" sz="2400" b="1" dirty="0">
                <a:ea typeface="+mn-lt"/>
                <a:cs typeface="+mn-lt"/>
              </a:rPr>
              <a:t>Adversarial </a:t>
            </a:r>
            <a:r>
              <a:rPr lang="en-US" sz="2800" b="1" dirty="0"/>
              <a:t> Training</a:t>
            </a:r>
          </a:p>
          <a:p>
            <a:pPr>
              <a:buClr>
                <a:srgbClr val="1287C3"/>
              </a:buClr>
            </a:pPr>
            <a:r>
              <a:rPr lang="en-US" sz="2800" b="1" dirty="0"/>
              <a:t>Generative Capabilities</a:t>
            </a:r>
          </a:p>
          <a:p>
            <a:pPr>
              <a:buClr>
                <a:srgbClr val="1287C3"/>
              </a:buClr>
            </a:pPr>
            <a:endParaRPr lang="en-US" b="1" dirty="0"/>
          </a:p>
          <a:p>
            <a:pPr>
              <a:buClr>
                <a:srgbClr val="1287C3"/>
              </a:buClr>
            </a:pP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8BE1C-D379-FBF2-5778-440143EF2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Spatial Train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DB550-56DF-E633-8D4B-33416AABD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024" y="3335337"/>
            <a:ext cx="5096339" cy="2455862"/>
          </a:xfrm>
        </p:spPr>
        <p:txBody>
          <a:bodyPr/>
          <a:lstStyle/>
          <a:p>
            <a:r>
              <a:rPr lang="en-US" sz="2400" b="1" dirty="0"/>
              <a:t>Data Preprocessing</a:t>
            </a:r>
          </a:p>
          <a:p>
            <a:pPr>
              <a:buClr>
                <a:srgbClr val="1287C3"/>
              </a:buClr>
            </a:pPr>
            <a:r>
              <a:rPr lang="en-US" sz="2400" b="1" dirty="0"/>
              <a:t>Spatial Feature Learning</a:t>
            </a:r>
          </a:p>
          <a:p>
            <a:pPr>
              <a:buClr>
                <a:srgbClr val="1287C3"/>
              </a:buClr>
            </a:pPr>
            <a:r>
              <a:rPr lang="en-US" sz="2400" b="1" dirty="0"/>
              <a:t>Model Validation and Prediction</a:t>
            </a:r>
          </a:p>
          <a:p>
            <a:pPr>
              <a:buClr>
                <a:srgbClr val="1287C3"/>
              </a:buClr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639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480F-935D-9A07-E337-E5C0EBA6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Django ????</a:t>
            </a:r>
            <a:br>
              <a:rPr lang="en-US" dirty="0"/>
            </a:br>
            <a:r>
              <a:rPr lang="en-US" dirty="0"/>
              <a:t>(Framework to Connect Python Files Easily)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4853D-8A3E-6E6B-C64F-8BB314EB5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Django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4A3BB-99BB-1D3D-F1BB-8C6F33A905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D0D0D"/>
                </a:solidFill>
                <a:latin typeface="Söhne"/>
                <a:ea typeface="Söhne"/>
                <a:cs typeface="Söhne"/>
              </a:rPr>
              <a:t>Python-based web framework.</a:t>
            </a:r>
          </a:p>
          <a:p>
            <a:pPr>
              <a:buClr>
                <a:srgbClr val="1287C3"/>
              </a:buClr>
            </a:pPr>
            <a:r>
              <a:rPr lang="en-US" dirty="0">
                <a:solidFill>
                  <a:srgbClr val="0D0D0D"/>
                </a:solidFill>
                <a:ea typeface="+mn-lt"/>
                <a:cs typeface="+mn-lt"/>
              </a:rPr>
              <a:t>a synchronous programming model.</a:t>
            </a:r>
          </a:p>
          <a:p>
            <a:pPr>
              <a:buClr>
                <a:srgbClr val="1287C3"/>
              </a:buClr>
            </a:pPr>
            <a:r>
              <a:rPr lang="en-US" dirty="0">
                <a:solidFill>
                  <a:srgbClr val="0D0D0D"/>
                </a:solidFill>
                <a:ea typeface="+mn-lt"/>
                <a:cs typeface="+mn-lt"/>
              </a:rPr>
              <a:t>Offers a built-in ORM </a:t>
            </a:r>
          </a:p>
          <a:p>
            <a:pPr>
              <a:buClr>
                <a:srgbClr val="1287C3"/>
              </a:buClr>
            </a:pPr>
            <a:r>
              <a:rPr lang="en-US" dirty="0">
                <a:solidFill>
                  <a:srgbClr val="0D0D0D"/>
                </a:solidFill>
                <a:ea typeface="+mn-lt"/>
                <a:cs typeface="+mn-lt"/>
              </a:rPr>
              <a:t>rapid development and scalability.</a:t>
            </a:r>
            <a:endParaRPr lang="en-US">
              <a:solidFill>
                <a:srgbClr val="0D0D0D"/>
              </a:solidFill>
              <a:latin typeface="Corbe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88E35C-B339-4FB0-1228-0F33E80BD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Node </a:t>
            </a:r>
            <a:r>
              <a:rPr lang="en-US" dirty="0" err="1"/>
              <a:t>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4ED33-48D6-3E9D-9F14-CE0D797E69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rgbClr val="0D0D0D"/>
                </a:solidFill>
                <a:latin typeface="Söhne"/>
                <a:ea typeface="Söhne"/>
                <a:cs typeface="Söhne"/>
              </a:rPr>
              <a:t>JavaScript runtime environment.</a:t>
            </a:r>
          </a:p>
          <a:p>
            <a:pPr>
              <a:buClr>
                <a:srgbClr val="1287C3"/>
              </a:buClr>
            </a:pPr>
            <a:r>
              <a:rPr lang="en-US" dirty="0">
                <a:solidFill>
                  <a:srgbClr val="0D0D0D"/>
                </a:solidFill>
                <a:ea typeface="+mn-lt"/>
                <a:cs typeface="+mn-lt"/>
              </a:rPr>
              <a:t>an asynchronous programming model, leveraging non-blocking I/O.</a:t>
            </a:r>
          </a:p>
          <a:p>
            <a:pPr>
              <a:buClr>
                <a:srgbClr val="1287C3"/>
              </a:buClr>
            </a:pPr>
            <a:r>
              <a:rPr lang="en-US" dirty="0">
                <a:solidFill>
                  <a:srgbClr val="0D0D0D"/>
                </a:solidFill>
                <a:ea typeface="+mn-lt"/>
                <a:cs typeface="+mn-lt"/>
              </a:rPr>
              <a:t>Utilizes </a:t>
            </a:r>
            <a:r>
              <a:rPr lang="en-US" err="1">
                <a:solidFill>
                  <a:srgbClr val="0D0D0D"/>
                </a:solidFill>
                <a:ea typeface="+mn-lt"/>
                <a:cs typeface="+mn-lt"/>
              </a:rPr>
              <a:t>npm</a:t>
            </a:r>
            <a:endParaRPr lang="en-US">
              <a:solidFill>
                <a:srgbClr val="0D0D0D"/>
              </a:solidFill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dirty="0">
                <a:solidFill>
                  <a:srgbClr val="0D0D0D"/>
                </a:solidFill>
                <a:ea typeface="+mn-lt"/>
                <a:cs typeface="+mn-lt"/>
              </a:rPr>
              <a:t>Popular for building real-time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818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and person walking up a staircase&#10;&#10;Description automatically generated">
            <a:extLst>
              <a:ext uri="{FF2B5EF4-FFF2-40B4-BE49-F238E27FC236}">
                <a16:creationId xmlns:a16="http://schemas.microsoft.com/office/drawing/2014/main" id="{E7479B0E-1FF6-4344-7BCB-FFAF8C4F5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" y="52239"/>
            <a:ext cx="6041477" cy="62625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33DF2-D9A5-9936-3A0D-D4B1AD2B19E6}"/>
              </a:ext>
            </a:extLst>
          </p:cNvPr>
          <p:cNvSpPr txBox="1"/>
          <p:nvPr/>
        </p:nvSpPr>
        <p:spPr>
          <a:xfrm>
            <a:off x="6208206" y="326616"/>
            <a:ext cx="50827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Artificial Intelligence &amp;</a:t>
            </a:r>
          </a:p>
          <a:p>
            <a:r>
              <a:rPr lang="en-US" sz="4000" dirty="0"/>
              <a:t>     Machine </a:t>
            </a:r>
            <a:r>
              <a:rPr lang="en-US" sz="4000" dirty="0" err="1"/>
              <a:t>Learing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B219A-353F-272D-E633-99EAF02E8720}"/>
              </a:ext>
            </a:extLst>
          </p:cNvPr>
          <p:cNvSpPr txBox="1"/>
          <p:nvPr/>
        </p:nvSpPr>
        <p:spPr>
          <a:xfrm>
            <a:off x="6327913" y="2203173"/>
            <a:ext cx="5516217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 sz="2800" dirty="0">
                <a:solidFill>
                  <a:srgbClr val="0D0D0D"/>
                </a:solidFill>
                <a:latin typeface="Söhne"/>
                <a:ea typeface="Söhne"/>
                <a:cs typeface="Söhne"/>
              </a:rPr>
              <a:t>Recognition is the cornerstone of AIML revolution, Parsing human intent with precision, it's the solution. It's the bridge between language and machine cognition, Empowering AI to understand human communication.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607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4331D-B4D0-4DE2-48B3-A0AC4FA8DE88}"/>
              </a:ext>
            </a:extLst>
          </p:cNvPr>
          <p:cNvSpPr txBox="1"/>
          <p:nvPr/>
        </p:nvSpPr>
        <p:spPr>
          <a:xfrm>
            <a:off x="1192696" y="364435"/>
            <a:ext cx="92930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                           RESEARCH</a:t>
            </a:r>
          </a:p>
        </p:txBody>
      </p:sp>
      <p:pic>
        <p:nvPicPr>
          <p:cNvPr id="5" name="Picture 4" descr="A table with text on it&#10;&#10;Description automatically generated">
            <a:extLst>
              <a:ext uri="{FF2B5EF4-FFF2-40B4-BE49-F238E27FC236}">
                <a16:creationId xmlns:a16="http://schemas.microsoft.com/office/drawing/2014/main" id="{88A83A27-23CB-5C40-383B-A515CE75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59" y="1272127"/>
            <a:ext cx="60293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33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B21-CCBD-DF72-FB92-717208C32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1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020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7C0C-7BF6-9B32-24CD-23139AFC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2226"/>
            <a:ext cx="10058400" cy="1450757"/>
          </a:xfrm>
        </p:spPr>
        <p:txBody>
          <a:bodyPr/>
          <a:lstStyle/>
          <a:p>
            <a:r>
              <a:rPr lang="en-US" dirty="0"/>
              <a:t>Points Left For Consideration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9A4AA-5D89-A9B3-5129-0F723B6BD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/>
          </a:p>
          <a:p>
            <a:r>
              <a:rPr lang="en-US" dirty="0"/>
              <a:t>1.Joining the pages in the template</a:t>
            </a:r>
          </a:p>
          <a:p>
            <a:r>
              <a:rPr lang="en-US" dirty="0"/>
              <a:t>2. Accuracy and Model Enhancement for Face </a:t>
            </a:r>
            <a:r>
              <a:rPr lang="en-US" dirty="0" err="1"/>
              <a:t>Coverence</a:t>
            </a:r>
            <a:r>
              <a:rPr lang="en-US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409791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885D-69A8-CE12-6A9C-17CB60DC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MLDL –Based Recognition Site</a:t>
            </a: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17E67C4-7112-9AD5-1368-668DB2566C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042" r="11042"/>
          <a:stretch/>
        </p:blipFill>
        <p:spPr>
          <a:xfrm>
            <a:off x="603197" y="6017"/>
            <a:ext cx="7765664" cy="190843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B7840-4DB1-2A04-35D8-8281C8362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4915" y="5515263"/>
            <a:ext cx="10018711" cy="1025674"/>
          </a:xfrm>
        </p:spPr>
        <p:txBody>
          <a:bodyPr/>
          <a:lstStyle/>
          <a:p>
            <a:r>
              <a:rPr lang="en-US" sz="1800" dirty="0"/>
              <a:t>Using Django Framework connecting Various Projects to </a:t>
            </a:r>
            <a:r>
              <a:rPr lang="en-US" sz="1800" err="1"/>
              <a:t>Integratedly</a:t>
            </a:r>
            <a:r>
              <a:rPr lang="en-US" sz="1800" dirty="0"/>
              <a:t> Work as An Website along with templates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B609C92-7E53-120D-3E4D-4DE52C2C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64" y="2199290"/>
            <a:ext cx="2466975" cy="1828800"/>
          </a:xfrm>
          <a:prstGeom prst="rect">
            <a:avLst/>
          </a:prstGeom>
        </p:spPr>
      </p:pic>
      <p:pic>
        <p:nvPicPr>
          <p:cNvPr id="9" name="Picture 8" descr="A screenshot of a service&#10;&#10;Description automatically generated">
            <a:extLst>
              <a:ext uri="{FF2B5EF4-FFF2-40B4-BE49-F238E27FC236}">
                <a16:creationId xmlns:a16="http://schemas.microsoft.com/office/drawing/2014/main" id="{5277D922-9119-53F5-80D7-027F811F2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944" y="1550165"/>
            <a:ext cx="8453886" cy="3182572"/>
          </a:xfrm>
          <a:prstGeom prst="rect">
            <a:avLst/>
          </a:prstGeom>
        </p:spPr>
      </p:pic>
      <p:pic>
        <p:nvPicPr>
          <p:cNvPr id="11" name="Picture 10" descr="A blue circle with white text&#10;&#10;Description automatically generated">
            <a:extLst>
              <a:ext uri="{FF2B5EF4-FFF2-40B4-BE49-F238E27FC236}">
                <a16:creationId xmlns:a16="http://schemas.microsoft.com/office/drawing/2014/main" id="{C51F862A-0C8D-2EC3-A96F-281F864B7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454" y="-274517"/>
            <a:ext cx="3711694" cy="22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6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987" y="506782"/>
            <a:ext cx="6253317" cy="2869878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Hand Gesticulation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0130" y="3585083"/>
            <a:ext cx="6269347" cy="10214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(using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1AED467-60C7-3A61-1779-98D319C5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4862286" cy="6827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E80C77-EF0A-6193-D5C1-66DB7CB670A6}"/>
              </a:ext>
            </a:extLst>
          </p:cNvPr>
          <p:cNvSpPr txBox="1"/>
          <p:nvPr/>
        </p:nvSpPr>
        <p:spPr>
          <a:xfrm>
            <a:off x="5434328" y="4665765"/>
            <a:ext cx="589721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In our AIML journey, recognition is key, Using our own data and Python, we train with glee. Google Teachable helps our model learn to see, Understanding ASL signs, making communication free.</a:t>
            </a:r>
            <a:endParaRPr lang="en-US" sz="2000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B3801B-1613-FBB3-84CD-8FC122BAF761}"/>
              </a:ext>
            </a:extLst>
          </p:cNvPr>
          <p:cNvSpPr txBox="1"/>
          <p:nvPr/>
        </p:nvSpPr>
        <p:spPr>
          <a:xfrm>
            <a:off x="2401824" y="1777192"/>
            <a:ext cx="9180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GESTURES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 Verbal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gesture is a way of communicating with people without engaging any verbal forms of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widely used nowadays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advancements in machine learning and data science have made this easier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52519-4FD5-01D3-F31B-B43C9EC1939A}"/>
              </a:ext>
            </a:extLst>
          </p:cNvPr>
          <p:cNvSpPr txBox="1"/>
          <p:nvPr/>
        </p:nvSpPr>
        <p:spPr>
          <a:xfrm>
            <a:off x="2401824" y="670560"/>
            <a:ext cx="536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83" y="280417"/>
            <a:ext cx="10058400" cy="89001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Hand-Gesture Recognition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5664F-0929-5ADB-88A1-2A383C2F6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0" t="50000" r="31000" b="27767"/>
          <a:stretch/>
        </p:blipFill>
        <p:spPr>
          <a:xfrm>
            <a:off x="865631" y="1490942"/>
            <a:ext cx="2987041" cy="3022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56790-4F60-F78B-BC2C-44AB32B89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/>
          <a:stretch/>
        </p:blipFill>
        <p:spPr>
          <a:xfrm>
            <a:off x="985820" y="5049012"/>
            <a:ext cx="10220325" cy="1712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941DF-5380-2962-860A-9BCDE32CC06D}"/>
              </a:ext>
            </a:extLst>
          </p:cNvPr>
          <p:cNvSpPr txBox="1"/>
          <p:nvPr/>
        </p:nvSpPr>
        <p:spPr>
          <a:xfrm>
            <a:off x="4474464" y="1231046"/>
            <a:ext cx="64373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Doing manual feature extraction using statistical functions of React.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These features were evaluated in classifiers such as SOFTMAX, ANN and SVM.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best performing model was the combination of BiLSTM and ANN with 99.9912%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MediaPipe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offers a hand tracking model that can provide hand landmark coordinates. 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9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4A00-B8EA-2429-7539-E46530F4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014" y="-13534"/>
            <a:ext cx="5693664" cy="1273973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Available Datasets</a:t>
            </a:r>
            <a:endParaRPr lang="en-IN" sz="48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0F2968-0748-7B0F-C147-A796265BFB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946359"/>
              </p:ext>
            </p:extLst>
          </p:nvPr>
        </p:nvGraphicFramePr>
        <p:xfrm>
          <a:off x="895956" y="1622843"/>
          <a:ext cx="10302398" cy="4080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133">
                  <a:extLst>
                    <a:ext uri="{9D8B030D-6E8A-4147-A177-3AD203B41FA5}">
                      <a16:colId xmlns:a16="http://schemas.microsoft.com/office/drawing/2014/main" val="1928576017"/>
                    </a:ext>
                  </a:extLst>
                </a:gridCol>
                <a:gridCol w="2008070">
                  <a:extLst>
                    <a:ext uri="{9D8B030D-6E8A-4147-A177-3AD203B41FA5}">
                      <a16:colId xmlns:a16="http://schemas.microsoft.com/office/drawing/2014/main" val="4171014391"/>
                    </a:ext>
                  </a:extLst>
                </a:gridCol>
                <a:gridCol w="4860195">
                  <a:extLst>
                    <a:ext uri="{9D8B030D-6E8A-4147-A177-3AD203B41FA5}">
                      <a16:colId xmlns:a16="http://schemas.microsoft.com/office/drawing/2014/main" val="4294069869"/>
                    </a:ext>
                  </a:extLst>
                </a:gridCol>
              </a:tblGrid>
              <a:tr h="14099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Hand Gesture Recognition Database with CNN</a:t>
                      </a:r>
                    </a:p>
                    <a:p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: 99. 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381046"/>
                  </a:ext>
                </a:extLst>
              </a:tr>
              <a:tr h="1499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Hand gesture recognition using tensor-flow</a:t>
                      </a:r>
                    </a:p>
                    <a:p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: 96.86%</a:t>
                      </a:r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09181"/>
                  </a:ext>
                </a:extLst>
              </a:tr>
              <a:tr h="1170771"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Hand Gesture recognition using Support Vector Machine (SVM)</a:t>
                      </a:r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: &gt;90%</a:t>
                      </a:r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748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8119045-BB60-B8D6-BEEB-6AC434692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78" y="1622843"/>
            <a:ext cx="4700174" cy="1273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CF2689-B85B-DC34-0668-0E0015944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87" y="3203351"/>
            <a:ext cx="4962067" cy="1192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7852C-EFFD-4711-8A67-D09FF9B2D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500" y="4596383"/>
            <a:ext cx="4462352" cy="9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6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EB65-3290-F01A-F528-B260D897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22003"/>
          </a:xfrm>
        </p:spPr>
        <p:txBody>
          <a:bodyPr>
            <a:normAutofit/>
          </a:bodyPr>
          <a:lstStyle/>
          <a:p>
            <a:r>
              <a:rPr lang="en-US" dirty="0"/>
              <a:t>OUR MODEL OF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4EDD-FB21-D278-DC68-8E81C1BB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109" y="2050693"/>
            <a:ext cx="10331570" cy="3947796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dirty="0"/>
              <a:t>1.Creatig Our Own Dataset so as We learn how to create datasets and our </a:t>
            </a:r>
            <a:r>
              <a:rPr lang="en-US" dirty="0" err="1"/>
              <a:t>verstality</a:t>
            </a:r>
            <a:r>
              <a:rPr lang="en-US" dirty="0"/>
              <a:t> and freedom to produce any such sign recognition</a:t>
            </a:r>
          </a:p>
          <a:p>
            <a:r>
              <a:rPr lang="en-US" dirty="0"/>
              <a:t>Link to Dataset Developed - </a:t>
            </a:r>
          </a:p>
          <a:p>
            <a:r>
              <a:rPr lang="en-US" sz="2000" dirty="0">
                <a:hlinkClick r:id="rId2"/>
              </a:rPr>
              <a:t>https://github.com/agrawaldisha/Major_Project_Content/tree/main/Hand_Gesture_ML/Data</a:t>
            </a:r>
            <a:endParaRPr lang="en-US" sz="2000"/>
          </a:p>
          <a:p>
            <a:r>
              <a:rPr lang="en-US"/>
              <a:t>Link to Model-</a:t>
            </a:r>
            <a:r>
              <a:rPr lang="en-US">
                <a:hlinkClick r:id="rId3"/>
              </a:rPr>
              <a:t>https://github.com/agrawaldisha/Major_Project_Content/tree/main/Hand_Gesture_ML/Model</a:t>
            </a:r>
          </a:p>
          <a:p>
            <a:r>
              <a:rPr lang="en-US" dirty="0"/>
              <a:t>Link to Code- </a:t>
            </a:r>
          </a:p>
          <a:p>
            <a:r>
              <a:rPr lang="en-US" dirty="0">
                <a:hlinkClick r:id="rId4"/>
              </a:rPr>
              <a:t>https://github.com/agrawaldisha/Major_Project_Content/blob/main/Hand_Gesture_ML/test.py</a:t>
            </a:r>
            <a:endParaRPr lang="en-US" dirty="0"/>
          </a:p>
          <a:p>
            <a:r>
              <a:rPr lang="en-US" dirty="0"/>
              <a:t>Link to Output Sample-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9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F559-E203-EC67-95DF-3E2065C2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37AAC8B-2EC8-E3F4-F121-A882A1D71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912" y="4680"/>
            <a:ext cx="6308295" cy="6487064"/>
          </a:xfr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DA359A-FB67-BF2C-13E8-A02E8A50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327" y="77638"/>
            <a:ext cx="6821158" cy="64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7205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162</Words>
  <Application>Microsoft Office PowerPoint</Application>
  <PresentationFormat>Widescreen</PresentationFormat>
  <Paragraphs>25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Custom</vt:lpstr>
      <vt:lpstr>Parallax</vt:lpstr>
      <vt:lpstr>Automatic  Image Recognition</vt:lpstr>
      <vt:lpstr>PowerPoint Presentation</vt:lpstr>
      <vt:lpstr> MLDL –Based Recognition Site</vt:lpstr>
      <vt:lpstr>      Hand Gesticulation</vt:lpstr>
      <vt:lpstr>PowerPoint Presentation</vt:lpstr>
      <vt:lpstr>PowerPoint Presentation</vt:lpstr>
      <vt:lpstr>Available Datasets</vt:lpstr>
      <vt:lpstr>OUR MODEL OF EXECUTION</vt:lpstr>
      <vt:lpstr>PowerPoint Presentation</vt:lpstr>
      <vt:lpstr>    Real- Time Attendence System</vt:lpstr>
      <vt:lpstr>PowerPoint Presentation</vt:lpstr>
      <vt:lpstr>Method for Execution </vt:lpstr>
      <vt:lpstr>Codes and Sample Output</vt:lpstr>
      <vt:lpstr>      Face  Recognition (With Mask)</vt:lpstr>
      <vt:lpstr>PowerPoint Presentation</vt:lpstr>
      <vt:lpstr>PowerPoint Presentation</vt:lpstr>
      <vt:lpstr>Face Verification Vs Face Recognition</vt:lpstr>
      <vt:lpstr>Modern Popular Models</vt:lpstr>
      <vt:lpstr>Why Django ???? (Framework to Connect Python Files Easily)</vt:lpstr>
      <vt:lpstr>PowerPoint Presentation</vt:lpstr>
      <vt:lpstr>PowerPoint Presentation</vt:lpstr>
      <vt:lpstr>Points Left For Consideration 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Hand Gesticulation</dc:title>
  <dc:creator>Disha Agrawal</dc:creator>
  <cp:lastModifiedBy>Disha Agrawal</cp:lastModifiedBy>
  <cp:revision>497</cp:revision>
  <dcterms:created xsi:type="dcterms:W3CDTF">2023-09-15T03:33:46Z</dcterms:created>
  <dcterms:modified xsi:type="dcterms:W3CDTF">2024-02-17T03:32:22Z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